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2" r:id="rId18"/>
    <p:sldId id="269" r:id="rId19"/>
    <p:sldId id="271" r:id="rId20"/>
    <p:sldId id="274" r:id="rId21"/>
    <p:sldId id="275" r:id="rId22"/>
    <p:sldId id="273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22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08D0-167D-3232-0340-C52CEB82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78081-8830-3364-8FF3-D332C8A3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44FA0-5AD1-A9AE-A702-62CB59D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B48CF-8FA2-2DDE-286B-0A0D311C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58D25-0512-6B4C-9727-56F69E7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91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CD2C-4241-C6ED-8CC9-74A55E3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2371-935B-43D7-FE1E-978AAD3F3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DE1A-A765-91E4-76B8-CC0D754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80F68-D37A-F30A-8545-4DC9642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CB51F-5885-2A99-6402-831EBD52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90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04E9A6-F76D-1D6F-1CC8-7A00487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F0F1B-96EF-85CB-1A73-2F90363CC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81C5-0425-AB3E-3338-370F5E9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8B03-F137-2DD1-C8BD-A0C3D36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AF24D-35EB-169E-7A05-0BAD375D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9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BFCF-24F7-3C58-25B8-3136A8B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D61AA-46C2-C0A5-CFF0-4C9A4305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E72C-5BEC-F2E4-C01D-F8351D0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5EC3-7095-61D9-7465-B15F6B75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F8E79-2D24-6CC9-88D8-8F050153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3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39DA-BA34-0830-A5BF-E757FA8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A94-AFB2-6896-510B-14C7DD7C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F5C9-7E99-90B2-218A-FC280F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52B6-FC11-DD10-6418-0EC37D88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E8595-BB82-CDAF-FAA1-A5114BA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D9551-C577-F43F-3994-6047E044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CB4A-9696-ADCA-0EB7-C349664F5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5E1CD-56B8-9154-F37D-08DDA11A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DAA4-A9D5-D3C9-60B9-027815B2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2CB26-C3F6-7637-D146-C39086A6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F11A6-63BD-38D1-C77D-2AE4B39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13E2-1AB8-8D59-C965-A09848BA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EA01-D242-DD93-EF5E-7ED58573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10D908-C22B-FD63-4277-C1AB97E0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0F43-D742-8F4A-7296-0645CDAB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F0D3A1-5925-EF9A-0903-82E7931A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913A6B-0FE8-DCE0-4741-15A07D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80A59-9D39-D127-A2D1-2AE9177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AE8B7-7677-B9C6-6731-28441439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5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0ACC-B4B8-9A3B-B521-20DE4B4D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4F9FC-DD95-C4CB-81E3-AAB57B78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3F81D-B61F-8E5F-756B-B8039DC0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A0A7-84C6-854F-DCEA-B019E3F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2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4AE95-98E8-94B6-9EBA-468613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5770B-45C8-F88C-BC91-5EEEA34B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4D42E-A0BE-302B-DBBA-12E5F9B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2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90-8F5A-5418-B873-4FE0DE1A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2B769-F2CC-EE9C-940C-2C980096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B1E9B-930E-340B-2765-CC4F9F29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F23DD-64F7-73BE-9E84-9142BAA7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19E06-54F1-8071-BAC2-864A86B6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4A0C4-E52F-740C-3837-2DBE68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C4064-8293-325F-49C6-CDC5C426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362CB-B358-5EAA-7F31-5A5869559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4E515-F541-E3BA-A324-54E09378A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5F1E-1DEC-B33F-22CB-FC19165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B024-B5A8-D9A2-61A3-EEBC7CC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5D4FE-C4FC-461D-49B2-A8F7374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99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F6C3-79F3-9467-9F92-106AE20D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B655-2F50-7966-2128-C934C9D4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3192-4F02-6259-8A01-10249A11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July 11,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4A96D-5063-93C4-C195-58D71587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721C-D870-03DF-D334-405E5C75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0.png"/><Relationship Id="rId3" Type="http://schemas.openxmlformats.org/officeDocument/2006/relationships/image" Target="../media/image75.jpeg"/><Relationship Id="rId7" Type="http://schemas.openxmlformats.org/officeDocument/2006/relationships/image" Target="../media/image81.png"/><Relationship Id="rId12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240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br>
              <a:rPr lang="en-US" altLang="ko-KR" sz="4800" dirty="0"/>
            </a:b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5" y="323134"/>
            <a:ext cx="7033116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674974" y="2709606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557443" y="270960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2400655" y="270960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4036485" y="270960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4782818" y="270960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362485" y="3215037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324" y="323134"/>
            <a:ext cx="709362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따라서 </a:t>
                </a:r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부피는 </a:t>
                </a:r>
                <a:endParaRPr lang="en-US" altLang="ko-KR"/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163" y="323134"/>
            <a:ext cx="69557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높이 </a:t>
            </a:r>
            <a:r>
              <a:rPr lang="en-US" altLang="ko-KR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링 내부 부피는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수축과 관계없이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r>
                  <a:rPr lang="ko-KR" altLang="en-US"/>
                  <a:t>따라서 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내부 부피는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부피에 대하여 우리가 세운 식과 </a:t>
                </a:r>
                <a:endParaRPr lang="en-US" altLang="ko-KR"/>
              </a:p>
              <a:p>
                <a:r>
                  <a:rPr lang="ko-KR" altLang="en-US" err="1"/>
                  <a:t>인벤터</a:t>
                </a:r>
                <a:r>
                  <a:rPr lang="ko-KR" altLang="en-US"/>
                  <a:t> 모델링의 내부 부피 계산 결과를 비교하여 식을 검증한다</a:t>
                </a:r>
                <a:r>
                  <a:rPr lang="en-US" altLang="ko-KR"/>
                  <a:t>. (60</a:t>
                </a:r>
                <a:r>
                  <a:rPr lang="ko-KR" altLang="en-US"/>
                  <a:t>도</a:t>
                </a:r>
                <a:r>
                  <a:rPr lang="en-US" altLang="ko-KR"/>
                  <a:t>, 30</a:t>
                </a:r>
                <a:r>
                  <a:rPr lang="ko-KR" altLang="en-US"/>
                  <a:t>도</a:t>
                </a:r>
                <a:r>
                  <a:rPr lang="en-US" altLang="ko-KR"/>
                  <a:t>, 1</a:t>
                </a:r>
                <a:r>
                  <a:rPr lang="ko-KR" altLang="en-US"/>
                  <a:t>도일 때</a:t>
                </a:r>
                <a:r>
                  <a:rPr lang="en-US" altLang="ko-KR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231819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</a:t>
                          </a:r>
                          <a:r>
                            <a:rPr lang="ko-KR" altLang="en-US"/>
                            <a:t>도</a:t>
                          </a:r>
                          <a:endParaRPr lang="en-US" altLang="ko-KR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err="1"/>
                            <a:t>인벤터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 err="1"/>
                            <a:t>Iproperties</a:t>
                          </a:r>
                          <a:r>
                            <a:rPr lang="en-US" altLang="ko-KR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/>
                            <a:t>내부 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68768.215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33235.148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1085.816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부피 </a:t>
                          </a:r>
                          <a:r>
                            <a:rPr lang="ko-KR" altLang="en-US" err="1"/>
                            <a:t>모델식</a:t>
                          </a:r>
                          <a:r>
                            <a:rPr lang="ko-KR" altLang="en-US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/>
                            <a:t>69145.991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33441.319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1084.566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0.549 %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0.620 %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0.115 %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4529" y="323134"/>
            <a:ext cx="8606422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blipFill>
                <a:blip r:embed="rId2"/>
                <a:stretch>
                  <a:fillRect l="-485" t="-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294" y="323134"/>
            <a:ext cx="867365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액추에이터가 수축함에 따라  발생하는 힘</a:t>
                </a:r>
                <a:r>
                  <a:rPr lang="en-US" altLang="ko-KR"/>
                  <a:t>-</a:t>
                </a:r>
                <a:r>
                  <a:rPr lang="ko-KR" altLang="en-US"/>
                  <a:t>변위 그래프는 오른쪽과 같다</a:t>
                </a:r>
                <a:r>
                  <a:rPr lang="en-US" altLang="ko-KR"/>
                  <a:t>. (</a:t>
                </a:r>
                <a:r>
                  <a:rPr lang="ko-KR" altLang="en-US"/>
                  <a:t>탄성력 제외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253" y="323134"/>
            <a:ext cx="859969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blipFill>
                <a:blip r:embed="rId2"/>
                <a:stretch>
                  <a:fillRect l="-66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을 곱하여 힘 계산</a:t>
                </a:r>
                <a:endParaRPr lang="en-US" altLang="ko-KR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blipFill>
                <a:blip r:embed="rId6"/>
                <a:stretch>
                  <a:fillRect l="-8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60528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blipFill>
                <a:blip r:embed="rId9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blipFill>
                <a:blip r:embed="rId2"/>
                <a:stretch>
                  <a:fillRect l="-905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0557C10-A691-F08A-1194-B9FB7EF0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300" y="1545776"/>
            <a:ext cx="235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높이 </a:t>
            </a:r>
            <a:r>
              <a:rPr lang="en-US" altLang="ko-KR" dirty="0"/>
              <a:t>= L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55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5" y="6207794"/>
            <a:ext cx="43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정팔각형 상판</a:t>
            </a:r>
            <a:r>
              <a:rPr lang="en-US" altLang="ko-KR"/>
              <a:t>, </a:t>
            </a:r>
            <a:r>
              <a:rPr lang="ko-KR" altLang="en-US"/>
              <a:t>하판</a:t>
            </a:r>
            <a:r>
              <a:rPr lang="en-US" altLang="ko-KR"/>
              <a:t>, </a:t>
            </a:r>
            <a:r>
              <a:rPr lang="ko-KR" altLang="en-US"/>
              <a:t>링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링</a:t>
            </a:r>
            <a:r>
              <a:rPr lang="en-US" altLang="ko-KR"/>
              <a:t>(</a:t>
            </a:r>
            <a:r>
              <a:rPr lang="ko-KR" altLang="en-US"/>
              <a:t>상판과 하판 동일</a:t>
            </a:r>
            <a:r>
              <a:rPr lang="en-US" altLang="ko-KR"/>
              <a:t>)</a:t>
            </a:r>
            <a:r>
              <a:rPr lang="ko-KR" altLang="en-US"/>
              <a:t>의 높이 </a:t>
            </a:r>
            <a:r>
              <a:rPr lang="en-US" altLang="ko-KR"/>
              <a:t>= s = 3.4 mm</a:t>
            </a:r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/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blipFill>
                <a:blip r:embed="rId6"/>
                <a:stretch>
                  <a:fillRect l="-90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F_max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낮아지고</a:t>
            </a:r>
            <a:endParaRPr lang="en-US" altLang="ko-KR"/>
          </a:p>
          <a:p>
            <a:r>
              <a:rPr lang="en-US" altLang="ko-KR" err="1"/>
              <a:t>F_min</a:t>
            </a:r>
            <a:r>
              <a:rPr lang="ko-KR" altLang="en-US"/>
              <a:t>은 층 개수가 </a:t>
            </a:r>
            <a:r>
              <a:rPr lang="ko-KR" altLang="en-US" err="1"/>
              <a:t>많아짐에</a:t>
            </a:r>
            <a:r>
              <a:rPr lang="ko-KR" altLang="en-US"/>
              <a:t> 따라 커진다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 err="1"/>
              <a:t>F_dif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작아진다</a:t>
            </a:r>
            <a:r>
              <a:rPr lang="en-US" altLang="ko-KR"/>
              <a:t>.</a:t>
            </a:r>
          </a:p>
          <a:p>
            <a:r>
              <a:rPr lang="ko-KR" altLang="en-US"/>
              <a:t>층의 개수가 많아지면 </a:t>
            </a:r>
            <a:r>
              <a:rPr lang="ko-KR" altLang="en-US" err="1"/>
              <a:t>액추에이터의</a:t>
            </a:r>
            <a:r>
              <a:rPr lang="ko-KR" altLang="en-US"/>
              <a:t> 힘이 강해지나 접히는 구간이 많아져 </a:t>
            </a:r>
            <a:r>
              <a:rPr lang="ko-KR" altLang="en-US" err="1"/>
              <a:t>수축률은</a:t>
            </a:r>
            <a:r>
              <a:rPr lang="ko-KR" altLang="en-US"/>
              <a:t> 감소한다</a:t>
            </a:r>
            <a:r>
              <a:rPr lang="en-US" altLang="ko-KR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B98CED-8364-7A56-1536-DE9978B9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단면의 모양 또한 부피에 영향을 줄 수 있는 요인으로</a:t>
            </a:r>
            <a:r>
              <a:rPr lang="en-US" altLang="ko-KR" dirty="0"/>
              <a:t>, </a:t>
            </a:r>
            <a:r>
              <a:rPr lang="ko-KR" altLang="en-US" dirty="0" err="1"/>
              <a:t>액추에이터</a:t>
            </a:r>
            <a:r>
              <a:rPr lang="ko-KR" altLang="en-US" dirty="0"/>
              <a:t> 힘이 달라짐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단면이 다른 </a:t>
            </a:r>
            <a:r>
              <a:rPr lang="ko-KR" altLang="en-US" dirty="0" err="1"/>
              <a:t>액추에이터</a:t>
            </a:r>
            <a:r>
              <a:rPr lang="ko-KR" altLang="en-US" dirty="0"/>
              <a:t> 모델을 제작할 때 고려할 점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로봇의 같은 공간에 들어갈 수 있어야 하므로 단면상의 최대 길이</a:t>
            </a:r>
            <a:r>
              <a:rPr lang="en-US" altLang="ko-KR" dirty="0"/>
              <a:t>(ex, </a:t>
            </a:r>
            <a:r>
              <a:rPr lang="ko-KR" altLang="en-US" dirty="0"/>
              <a:t>정사각형에서는 대각선</a:t>
            </a:r>
            <a:r>
              <a:rPr lang="en-US" altLang="ko-KR" dirty="0"/>
              <a:t>, </a:t>
            </a:r>
            <a:r>
              <a:rPr lang="ko-KR" altLang="en-US" dirty="0"/>
              <a:t>원에서는 지름</a:t>
            </a:r>
            <a:r>
              <a:rPr lang="en-US" altLang="ko-KR" dirty="0"/>
              <a:t>)</a:t>
            </a:r>
            <a:r>
              <a:rPr lang="ko-KR" altLang="en-US" dirty="0"/>
              <a:t>를 같게 제작하여 효율을 비교해야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기본형상인 정팔각형에서 변형하여</a:t>
            </a:r>
            <a:r>
              <a:rPr lang="en-US" altLang="ko-KR" dirty="0"/>
              <a:t> </a:t>
            </a:r>
            <a:r>
              <a:rPr lang="ko-KR" altLang="en-US" dirty="0"/>
              <a:t>정사각형</a:t>
            </a:r>
            <a:r>
              <a:rPr lang="en-US" altLang="ko-KR" dirty="0"/>
              <a:t>, </a:t>
            </a:r>
            <a:r>
              <a:rPr lang="ko-KR" altLang="en-US" dirty="0"/>
              <a:t>사각형에 가까운 팔각형의 모델을 만들어 힘을 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고려할점</a:t>
            </a:r>
            <a:r>
              <a:rPr lang="en-US" altLang="ko-KR" dirty="0"/>
              <a:t>: </a:t>
            </a:r>
            <a:r>
              <a:rPr lang="ko-KR" altLang="en-US" dirty="0"/>
              <a:t>단면 모양을 바꿀 때</a:t>
            </a:r>
            <a:r>
              <a:rPr lang="en-US" altLang="ko-KR" dirty="0"/>
              <a:t>, </a:t>
            </a:r>
            <a:r>
              <a:rPr lang="ko-KR" altLang="en-US" dirty="0"/>
              <a:t>같은 공간에 </a:t>
            </a:r>
            <a:r>
              <a:rPr lang="ko-KR" altLang="en-US" dirty="0" err="1"/>
              <a:t>액추에이터가</a:t>
            </a:r>
            <a:r>
              <a:rPr lang="ko-KR" altLang="en-US" dirty="0"/>
              <a:t> 들어갈 수 있어야 하므로 단면의 최대 길이</a:t>
            </a:r>
            <a:r>
              <a:rPr lang="en-US" altLang="ko-KR" dirty="0"/>
              <a:t>(</a:t>
            </a:r>
            <a:r>
              <a:rPr lang="ko-KR" altLang="en-US" dirty="0"/>
              <a:t>대각선의 최대 길이 </a:t>
            </a:r>
            <a:r>
              <a:rPr lang="en-US" altLang="ko-KR" dirty="0"/>
              <a:t>m)</a:t>
            </a:r>
            <a:r>
              <a:rPr lang="ko-KR" altLang="en-US" dirty="0"/>
              <a:t>를 똑같이 맞춤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8A04BA-E6B6-228D-5BD8-7B81E5974BA1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54CDE6-1877-7894-FACA-D360689332E7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/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몇각형인지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높이가 </a:t>
                </a:r>
                <a:r>
                  <a:rPr lang="ko-KR" altLang="en-US" dirty="0" err="1"/>
                  <a:t>몇인지에</a:t>
                </a:r>
                <a:r>
                  <a:rPr lang="ko-KR" altLang="en-US" dirty="0"/>
                  <a:t> 따른</a:t>
                </a:r>
                <a:endParaRPr lang="en-US" altLang="ko-KR" dirty="0"/>
              </a:p>
              <a:p>
                <a:r>
                  <a:rPr lang="en-US" altLang="ko-KR" dirty="0"/>
                  <a:t>F(h, N) </a:t>
                </a:r>
                <a:r>
                  <a:rPr lang="ko-KR" altLang="en-US" dirty="0"/>
                  <a:t>구해보기</a:t>
                </a:r>
                <a:endParaRPr lang="en-US" altLang="ko-KR" dirty="0"/>
              </a:p>
              <a:p>
                <a:r>
                  <a:rPr lang="en-US" altLang="ko-KR" dirty="0"/>
                  <a:t>X</a:t>
                </a:r>
                <a:r>
                  <a:rPr lang="ko-KR" altLang="en-US" dirty="0"/>
                  <a:t>축 </a:t>
                </a:r>
                <a:r>
                  <a:rPr lang="ko-KR" altLang="en-US" dirty="0" err="1"/>
                  <a:t>변위말고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수축률로</a:t>
                </a:r>
                <a:r>
                  <a:rPr lang="ko-KR" altLang="en-US" dirty="0"/>
                  <a:t> 바꾸기</a:t>
                </a:r>
                <a:endParaRPr lang="en-US" altLang="ko-KR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DABD6FA-D016-76C2-6F1F-D351D8F371FD}"/>
              </a:ext>
            </a:extLst>
          </p:cNvPr>
          <p:cNvSpPr/>
          <p:nvPr/>
        </p:nvSpPr>
        <p:spPr>
          <a:xfrm>
            <a:off x="6992471" y="1566581"/>
            <a:ext cx="1060704" cy="296211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/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blipFill>
                <a:blip r:embed="rId3"/>
                <a:stretch>
                  <a:fillRect l="-17500" r="-15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46C613-F45D-36A3-5F17-16985C77ABFA}"/>
              </a:ext>
            </a:extLst>
          </p:cNvPr>
          <p:cNvSpPr txBox="1"/>
          <p:nvPr/>
        </p:nvSpPr>
        <p:spPr>
          <a:xfrm>
            <a:off x="6031881" y="4159362"/>
            <a:ext cx="149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C28"/>
                </a:solidFill>
                <a:latin typeface="Apple SD Gothic Neo"/>
              </a:rPr>
              <a:t>90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×(n-2)÷n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/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𝑁𝑡𝑎𝑛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-2)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÷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/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넓</m:t>
                    </m:r>
                  </m:oMath>
                </a14:m>
                <a:r>
                  <a:rPr lang="ko-KR" altLang="en-US" dirty="0"/>
                  <a:t>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blipFill>
                <a:blip r:embed="rId5"/>
                <a:stretch>
                  <a:fillRect l="-8824" t="-25532" r="-11275" b="-489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/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dirty="0"/>
                  <a:t>각선 길이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blipFill>
                <a:blip r:embed="rId6"/>
                <a:stretch>
                  <a:fillRect l="-4905" t="-2608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/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−2)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÷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a:rPr lang="en-US" altLang="ko-KR" b="0" i="1" dirty="0" smtClean="0">
                              <a:solidFill>
                                <a:srgbClr val="040C2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428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949310" cy="2781552"/>
            <a:chOff x="812742" y="2708827"/>
            <a:chExt cx="6949310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2286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49" y="4070839"/>
              <a:ext cx="250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벽 두께 </a:t>
            </a:r>
            <a:r>
              <a:rPr lang="en-US" altLang="ko-KR"/>
              <a:t>= 0.8 mm</a:t>
            </a:r>
          </a:p>
          <a:p>
            <a:r>
              <a:rPr lang="ko-KR" altLang="en-US"/>
              <a:t>끼우는 곳의 높이 </a:t>
            </a:r>
            <a:r>
              <a:rPr lang="en-US" altLang="ko-KR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2" y="4041218"/>
            <a:ext cx="22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622411" y="2938359"/>
            <a:ext cx="4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80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612" y="323134"/>
            <a:ext cx="6468339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 err="1"/>
              <a:t>인벤터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876" y="323134"/>
            <a:ext cx="7107075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776935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EF2DA-27FE-7FC1-0B0B-A3C69B37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" y="1611977"/>
            <a:ext cx="3084172" cy="273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A48DF-A6BE-A0DA-0257-CD87BF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48" y="1611977"/>
            <a:ext cx="3049692" cy="2737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5066A-EB3B-2BE2-7DB3-08F944DD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47" y="1611977"/>
            <a:ext cx="3039435" cy="27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771" y="323134"/>
            <a:ext cx="70801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372525" y="1858352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한 변이 </a:t>
                </a:r>
                <a:r>
                  <a:rPr lang="en-US" altLang="ko-KR"/>
                  <a:t>D</a:t>
                </a:r>
                <a:r>
                  <a:rPr lang="ko-KR" altLang="en-US"/>
                  <a:t>인 정팔각형의 넓이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ko-KR" altLang="en-US"/>
                  <a:t>높이 </a:t>
                </a:r>
                <a:r>
                  <a:rPr lang="en-US" altLang="ko-KR"/>
                  <a:t>= L</a:t>
                </a:r>
              </a:p>
              <a:p>
                <a:endParaRPr lang="en-US" altLang="ko-KR"/>
              </a:p>
              <a:p>
                <a:r>
                  <a:rPr lang="ko-KR" altLang="en-US"/>
                  <a:t>팔각기둥의 부피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blipFill>
                <a:blip r:embed="rId3"/>
                <a:stretch>
                  <a:fillRect l="-1126" t="-641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42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8C35AE-7E46-45BC-43B9-48D5B7D4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44" y="529753"/>
            <a:ext cx="2960701" cy="265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44" y="323134"/>
            <a:ext cx="705460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1" y="323134"/>
            <a:ext cx="71944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5123881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75" y="1955971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5285465" y="5258861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800793" y="389705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7515941" y="411157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6207338" y="2233054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5466746" y="5799873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6619798" y="140309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434018" y="255285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213401" y="25635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83" y="323134"/>
            <a:ext cx="674746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    와       는 아래의 삼각형을 밑면으로 하고 </a:t>
                </a:r>
                <a:endParaRPr lang="en-US" altLang="ko-KR"/>
              </a:p>
              <a:p>
                <a:r>
                  <a:rPr lang="ko-KR" altLang="en-US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/>
                  <a:t>, q</a:t>
                </a:r>
                <a:r>
                  <a:rPr lang="ko-KR" altLang="en-US"/>
                  <a:t>를 높이로 하는 삼각뿔이다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810" y="1402653"/>
            <a:ext cx="1593644" cy="9787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184" y="496818"/>
            <a:ext cx="1749579" cy="8957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180A-4ABB-D975-FF43-986F5A811164}"/>
              </a:ext>
            </a:extLst>
          </p:cNvPr>
          <p:cNvSpPr/>
          <p:nvPr/>
        </p:nvSpPr>
        <p:spPr>
          <a:xfrm>
            <a:off x="942292" y="4850605"/>
            <a:ext cx="1046652" cy="127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6238CC12856440BF9EEDB97503C9C4" ma:contentTypeVersion="3" ma:contentTypeDescription="새 문서를 만듭니다." ma:contentTypeScope="" ma:versionID="3a6be6b3a773aeed782a264fa6e143a5">
  <xsd:schema xmlns:xsd="http://www.w3.org/2001/XMLSchema" xmlns:xs="http://www.w3.org/2001/XMLSchema" xmlns:p="http://schemas.microsoft.com/office/2006/metadata/properties" xmlns:ns3="b0acfac1-e14b-48db-9695-1b7e4d294c2f" targetNamespace="http://schemas.microsoft.com/office/2006/metadata/properties" ma:root="true" ma:fieldsID="34c056bf9611177a147e9fc1a70cc9a3" ns3:_="">
    <xsd:import namespace="b0acfac1-e14b-48db-9695-1b7e4d294c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cfac1-e14b-48db-9695-1b7e4d294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6A911F-0573-489E-B408-CB06AD3BB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FC4CC-79B1-4E6F-8A8E-81F3DBDA132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b0acfac1-e14b-48db-9695-1b7e4d294c2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32EDA0-1F0A-4171-B2EB-2C48BAD99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cfac1-e14b-48db-9695-1b7e4d294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1568</Words>
  <Application>Microsoft Office PowerPoint</Application>
  <PresentationFormat>와이드스크린</PresentationFormat>
  <Paragraphs>325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Apple SD Gothic Neo</vt:lpstr>
      <vt:lpstr>맑은 고딕</vt:lpstr>
      <vt:lpstr>Arial</vt:lpstr>
      <vt:lpstr>Cambria Math</vt:lpstr>
      <vt:lpstr>Office 테마</vt:lpstr>
      <vt:lpstr>            팔각형 5층 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4</cp:revision>
  <dcterms:created xsi:type="dcterms:W3CDTF">2023-06-21T08:57:28Z</dcterms:created>
  <dcterms:modified xsi:type="dcterms:W3CDTF">2023-07-11T09:00:06Z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0x0101000A6238CC12856440BF9EEDB97503C9C4</vt:lpwstr>
  </property>
</Properties>
</file>